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0" r:id="rId6"/>
    <p:sldId id="264" r:id="rId7"/>
    <p:sldId id="266" r:id="rId8"/>
    <p:sldId id="265" r:id="rId9"/>
    <p:sldId id="268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92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3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74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12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36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0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95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30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13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6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15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7195-35AD-4857-9937-29AC423F14A3}" type="datetimeFigureOut">
              <a:rPr lang="de-DE" smtClean="0"/>
              <a:t>26.10.2018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76E91-856B-4F7C-860D-8A7E2C15F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90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98664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Beteiligte Institutionen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30778" y="2867891"/>
            <a:ext cx="4871255" cy="250628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de-DE" dirty="0" smtClean="0">
                <a:latin typeface="Whitman" panose="02000503060000020004" pitchFamily="2" charset="0"/>
              </a:rPr>
              <a:t>Institut für Geschichtliche Landeskunde an der Universität Mainz e.V.</a:t>
            </a:r>
          </a:p>
          <a:p>
            <a:pPr algn="l"/>
            <a:r>
              <a:rPr lang="de-DE" sz="1900" dirty="0">
                <a:latin typeface="Whitman" panose="02000503060000020004" pitchFamily="2" charset="0"/>
              </a:rPr>
              <a:t>Die AG Stolpersteine Mainz </a:t>
            </a:r>
            <a:r>
              <a:rPr lang="de-DE" sz="1900" dirty="0" smtClean="0">
                <a:latin typeface="Whitman" panose="02000503060000020004" pitchFamily="2" charset="0"/>
              </a:rPr>
              <a:t>des Vereins </a:t>
            </a:r>
            <a:r>
              <a:rPr lang="de-DE" sz="1900" dirty="0">
                <a:latin typeface="Whitman" panose="02000503060000020004" pitchFamily="2" charset="0"/>
              </a:rPr>
              <a:t>für </a:t>
            </a:r>
            <a:r>
              <a:rPr lang="de-DE" sz="1900" i="1" dirty="0">
                <a:latin typeface="Whitman" panose="02000503060000020004" pitchFamily="2" charset="0"/>
              </a:rPr>
              <a:t>Sozialgeschichte Mainz e.V</a:t>
            </a:r>
            <a:r>
              <a:rPr lang="de-DE" sz="1900" i="1" dirty="0" smtClean="0">
                <a:latin typeface="Whitman" panose="02000503060000020004" pitchFamily="2" charset="0"/>
              </a:rPr>
              <a:t>.</a:t>
            </a:r>
            <a:r>
              <a:rPr lang="de-DE" sz="1900" dirty="0" smtClean="0">
                <a:latin typeface="Whitman" panose="02000503060000020004" pitchFamily="2" charset="0"/>
              </a:rPr>
              <a:t> erarbeitet im Vorfeld vieler Stolpersteinverlegungen den historischen Hintergrund.</a:t>
            </a:r>
          </a:p>
          <a:p>
            <a:pPr algn="l"/>
            <a:endParaRPr lang="de-DE" dirty="0" smtClean="0">
              <a:latin typeface="Whitman" panose="02000503060000020004" pitchFamily="2" charset="0"/>
            </a:endParaRPr>
          </a:p>
          <a:p>
            <a:pPr algn="l"/>
            <a:r>
              <a:rPr lang="de-DE" dirty="0">
                <a:latin typeface="Whitman" panose="02000503060000020004" pitchFamily="2" charset="0"/>
              </a:rPr>
              <a:t>i</a:t>
            </a:r>
            <a:r>
              <a:rPr lang="de-DE" dirty="0" smtClean="0">
                <a:latin typeface="Whitman" panose="02000503060000020004" pitchFamily="2" charset="0"/>
              </a:rPr>
              <a:t>3mainz, Institut </a:t>
            </a:r>
            <a:r>
              <a:rPr lang="de-DE" dirty="0">
                <a:latin typeface="Whitman" panose="02000503060000020004" pitchFamily="2" charset="0"/>
              </a:rPr>
              <a:t>für </a:t>
            </a:r>
            <a:r>
              <a:rPr lang="de-DE" dirty="0" smtClean="0">
                <a:latin typeface="Whitman" panose="02000503060000020004" pitchFamily="2" charset="0"/>
              </a:rPr>
              <a:t>Raumbezogene Informations- </a:t>
            </a:r>
            <a:r>
              <a:rPr lang="de-DE" dirty="0">
                <a:latin typeface="Whitman" panose="02000503060000020004" pitchFamily="2" charset="0"/>
              </a:rPr>
              <a:t>und </a:t>
            </a:r>
            <a:r>
              <a:rPr lang="de-DE" dirty="0" smtClean="0">
                <a:latin typeface="Whitman" panose="02000503060000020004" pitchFamily="2" charset="0"/>
              </a:rPr>
              <a:t>Messtechnik, Hochschule Mainz</a:t>
            </a:r>
          </a:p>
          <a:p>
            <a:pPr algn="l"/>
            <a:r>
              <a:rPr lang="de-DE" sz="1800" dirty="0" smtClean="0">
                <a:latin typeface="Whitman" panose="02000503060000020004" pitchFamily="2" charset="0"/>
              </a:rPr>
              <a:t>Am i3mainz spielen die Geistes- </a:t>
            </a:r>
            <a:r>
              <a:rPr lang="de-DE" sz="1800" dirty="0">
                <a:latin typeface="Whitman" panose="02000503060000020004" pitchFamily="2" charset="0"/>
              </a:rPr>
              <a:t>und Kulturwissenschaften </a:t>
            </a:r>
            <a:r>
              <a:rPr lang="de-DE" sz="1800" dirty="0" smtClean="0">
                <a:latin typeface="Whitman" panose="02000503060000020004" pitchFamily="2" charset="0"/>
              </a:rPr>
              <a:t>eine Rolle im Zusammenhang mit </a:t>
            </a:r>
            <a:r>
              <a:rPr lang="de-DE" sz="1800" dirty="0" err="1" smtClean="0">
                <a:latin typeface="Whitman" panose="02000503060000020004" pitchFamily="2" charset="0"/>
              </a:rPr>
              <a:t>Semantic</a:t>
            </a:r>
            <a:r>
              <a:rPr lang="de-DE" sz="1800" dirty="0" smtClean="0">
                <a:latin typeface="Whitman" panose="02000503060000020004" pitchFamily="2" charset="0"/>
              </a:rPr>
              <a:t> </a:t>
            </a:r>
            <a:r>
              <a:rPr lang="de-DE" sz="1800" dirty="0">
                <a:latin typeface="Whitman" panose="02000503060000020004" pitchFamily="2" charset="0"/>
              </a:rPr>
              <a:t>Web und </a:t>
            </a:r>
            <a:r>
              <a:rPr lang="de-DE" sz="1800" dirty="0" err="1">
                <a:latin typeface="Whitman" panose="02000503060000020004" pitchFamily="2" charset="0"/>
              </a:rPr>
              <a:t>Linked</a:t>
            </a:r>
            <a:r>
              <a:rPr lang="de-DE" sz="1800" dirty="0">
                <a:latin typeface="Whitman" panose="02000503060000020004" pitchFamily="2" charset="0"/>
              </a:rPr>
              <a:t> Open </a:t>
            </a:r>
            <a:r>
              <a:rPr lang="de-DE" sz="1800" dirty="0" smtClean="0">
                <a:latin typeface="Whitman" panose="02000503060000020004" pitchFamily="2" charset="0"/>
              </a:rPr>
              <a:t>Data, aber auch im Bereich </a:t>
            </a:r>
            <a:r>
              <a:rPr lang="de-DE" sz="1800" dirty="0" err="1">
                <a:latin typeface="Whitman" panose="02000503060000020004" pitchFamily="2" charset="0"/>
              </a:rPr>
              <a:t>Spatial</a:t>
            </a:r>
            <a:r>
              <a:rPr lang="de-DE" sz="1800" dirty="0">
                <a:latin typeface="Whitman" panose="02000503060000020004" pitchFamily="2" charset="0"/>
              </a:rPr>
              <a:t> </a:t>
            </a:r>
            <a:r>
              <a:rPr lang="de-DE" sz="1800" dirty="0" err="1" smtClean="0">
                <a:latin typeface="Whitman" panose="02000503060000020004" pitchFamily="2" charset="0"/>
              </a:rPr>
              <a:t>Humanities</a:t>
            </a:r>
            <a:r>
              <a:rPr lang="de-DE" sz="1800" dirty="0" smtClean="0">
                <a:latin typeface="Whitman" panose="02000503060000020004" pitchFamily="2" charset="0"/>
              </a:rPr>
              <a:t>, also in den </a:t>
            </a:r>
            <a:r>
              <a:rPr lang="de-DE" sz="1800" dirty="0">
                <a:latin typeface="Whitman" panose="02000503060000020004" pitchFamily="2" charset="0"/>
              </a:rPr>
              <a:t>mess- und </a:t>
            </a:r>
            <a:r>
              <a:rPr lang="de-DE" sz="1800" dirty="0" smtClean="0">
                <a:latin typeface="Whitman" panose="02000503060000020004" pitchFamily="2" charset="0"/>
              </a:rPr>
              <a:t>informationstechnischen Anwendungen. </a:t>
            </a:r>
            <a:endParaRPr lang="de-DE" dirty="0" smtClean="0">
              <a:latin typeface="Whitman" panose="02000503060000020004" pitchFamily="2" charset="0"/>
            </a:endParaRPr>
          </a:p>
          <a:p>
            <a:pPr algn="l"/>
            <a:endParaRPr lang="de-DE" dirty="0">
              <a:latin typeface="Whitman" panose="02000503060000020004" pitchFamily="2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22" y="2867891"/>
            <a:ext cx="3074669" cy="8385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25" y="4121553"/>
            <a:ext cx="871459" cy="8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1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Wunschverwendungen 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1274620" y="2315135"/>
            <a:ext cx="4045526" cy="2901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Visualisierung der Lebensgeschichten auf einer Landkarte</a:t>
            </a:r>
          </a:p>
          <a:p>
            <a:pPr algn="l"/>
            <a:endParaRPr lang="de-DE" sz="2000" dirty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Handy-App, die mich informiert, wenn ich in der Nähe eines Stolpersteins bin und mir die Geschichte der/s Betreffenden erzählt.</a:t>
            </a:r>
            <a:endParaRPr lang="de-DE" sz="2000" dirty="0" smtClean="0">
              <a:latin typeface="Whitman" panose="02000503060000020004" pitchFamily="2" charset="0"/>
            </a:endParaRPr>
          </a:p>
          <a:p>
            <a:pPr algn="l"/>
            <a:endParaRPr lang="de-DE" sz="2000" dirty="0" smtClean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Präsentation zum Download: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https</a:t>
            </a:r>
            <a:r>
              <a:rPr lang="de-DE" sz="2000" dirty="0">
                <a:latin typeface="Whitman" panose="02000503060000020004" pitchFamily="2" charset="0"/>
              </a:rPr>
              <a:t>://github.com/i3mainz/cdv2018_stolpersteine/blob/master/coding_da_vinci_gross.pdf</a:t>
            </a:r>
            <a:endParaRPr lang="de-DE" sz="2000" dirty="0" smtClean="0">
              <a:latin typeface="Whitman" panose="02000503060000020004" pitchFamily="2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89" y="2539577"/>
            <a:ext cx="3835812" cy="287286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9691436" y="5412441"/>
            <a:ext cx="1309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latin typeface="Whitman" panose="02000503060000020004" pitchFamily="2" charset="0"/>
              </a:rPr>
              <a:t>CC0 </a:t>
            </a:r>
            <a:r>
              <a:rPr lang="de-DE" sz="1000" dirty="0">
                <a:latin typeface="Whitman" panose="02000503060000020004" pitchFamily="2" charset="0"/>
              </a:rPr>
              <a:t>1.0 Universell</a:t>
            </a: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97" y="5352088"/>
            <a:ext cx="1281620" cy="12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473971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Stolpersteine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2211" y="2661723"/>
            <a:ext cx="3699163" cy="2643445"/>
          </a:xfrm>
        </p:spPr>
        <p:txBody>
          <a:bodyPr>
            <a:normAutofit/>
          </a:bodyPr>
          <a:lstStyle/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Seit </a:t>
            </a:r>
            <a:r>
              <a:rPr lang="de-DE" sz="2000" dirty="0">
                <a:latin typeface="Whitman" panose="02000503060000020004" pitchFamily="2" charset="0"/>
              </a:rPr>
              <a:t>1992 Projekt </a:t>
            </a:r>
            <a:r>
              <a:rPr lang="de-DE" sz="2000" i="1" dirty="0" smtClean="0">
                <a:latin typeface="Whitman" panose="02000503060000020004" pitchFamily="2" charset="0"/>
              </a:rPr>
              <a:t>Stolpersteine </a:t>
            </a:r>
            <a:r>
              <a:rPr lang="de-DE" sz="2000" dirty="0" smtClean="0">
                <a:latin typeface="Whitman" panose="02000503060000020004" pitchFamily="2" charset="0"/>
              </a:rPr>
              <a:t>von Künstler Gunter </a:t>
            </a:r>
            <a:r>
              <a:rPr lang="de-DE" sz="2000" dirty="0" err="1" smtClean="0">
                <a:latin typeface="Whitman" panose="02000503060000020004" pitchFamily="2" charset="0"/>
              </a:rPr>
              <a:t>Demnig</a:t>
            </a:r>
            <a:endParaRPr lang="de-DE" sz="2000" i="1" dirty="0" smtClean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Erinnerung an die Opfer </a:t>
            </a:r>
            <a:r>
              <a:rPr lang="de-DE" sz="2000" dirty="0">
                <a:latin typeface="Whitman" panose="02000503060000020004" pitchFamily="2" charset="0"/>
              </a:rPr>
              <a:t>des </a:t>
            </a:r>
            <a:r>
              <a:rPr lang="de-DE" sz="2000" dirty="0" smtClean="0">
                <a:latin typeface="Whitman" panose="02000503060000020004" pitchFamily="2" charset="0"/>
              </a:rPr>
              <a:t>Nationalsozialismus.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Verlegung vor dem </a:t>
            </a:r>
            <a:r>
              <a:rPr lang="de-DE" sz="2000" dirty="0">
                <a:latin typeface="Whitman" panose="02000503060000020004" pitchFamily="2" charset="0"/>
              </a:rPr>
              <a:t>letzten frei gewählten </a:t>
            </a:r>
            <a:r>
              <a:rPr lang="de-DE" sz="2000" dirty="0" smtClean="0">
                <a:latin typeface="Whitman" panose="02000503060000020004" pitchFamily="2" charset="0"/>
              </a:rPr>
              <a:t>Wohnhaus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Aktuell 70.000 </a:t>
            </a:r>
            <a:r>
              <a:rPr lang="de-DE" sz="2000" dirty="0">
                <a:latin typeface="Whitman" panose="02000503060000020004" pitchFamily="2" charset="0"/>
              </a:rPr>
              <a:t>Steine </a:t>
            </a:r>
            <a:r>
              <a:rPr lang="de-DE" sz="2000" dirty="0" smtClean="0">
                <a:latin typeface="Whitman" panose="02000503060000020004" pitchFamily="2" charset="0"/>
              </a:rPr>
              <a:t>in 24 Länder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163099" y="4688378"/>
            <a:ext cx="263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Whitman" panose="02000503060000020004" pitchFamily="2" charset="0"/>
              </a:rPr>
              <a:t>Gunter </a:t>
            </a:r>
            <a:r>
              <a:rPr lang="de-DE" sz="1200" dirty="0" err="1" smtClean="0">
                <a:latin typeface="Whitman" panose="02000503060000020004" pitchFamily="2" charset="0"/>
              </a:rPr>
              <a:t>Demnig</a:t>
            </a:r>
            <a:r>
              <a:rPr lang="de-DE" sz="1200" dirty="0" smtClean="0">
                <a:latin typeface="Whitman" panose="02000503060000020004" pitchFamily="2" charset="0"/>
              </a:rPr>
              <a:t> bei der Verlegung der </a:t>
            </a:r>
            <a:r>
              <a:rPr lang="de-DE" sz="1200" dirty="0">
                <a:latin typeface="Whitman" panose="02000503060000020004" pitchFamily="2" charset="0"/>
              </a:rPr>
              <a:t>Stolpersteine </a:t>
            </a:r>
            <a:r>
              <a:rPr lang="de-DE" sz="1200" dirty="0" smtClean="0">
                <a:latin typeface="Whitman" panose="02000503060000020004" pitchFamily="2" charset="0"/>
              </a:rPr>
              <a:t>für die Brüder Dr. Karl Moritz </a:t>
            </a:r>
            <a:r>
              <a:rPr lang="de-DE" sz="1200" dirty="0">
                <a:latin typeface="Whitman" panose="02000503060000020004" pitchFamily="2" charset="0"/>
              </a:rPr>
              <a:t>und Siegfried </a:t>
            </a:r>
            <a:r>
              <a:rPr lang="de-DE" sz="1200" dirty="0" smtClean="0">
                <a:latin typeface="Whitman" panose="02000503060000020004" pitchFamily="2" charset="0"/>
              </a:rPr>
              <a:t>Ladenburg in der Kaiserstraße 11 in Mainz  im November 2017.</a:t>
            </a:r>
          </a:p>
          <a:p>
            <a:r>
              <a:rPr lang="de-DE" sz="1200" dirty="0" smtClean="0">
                <a:latin typeface="Whitman" panose="02000503060000020004" pitchFamily="2" charset="0"/>
              </a:rPr>
              <a:t>CC BY-SA 4.0, Hedwig </a:t>
            </a:r>
            <a:r>
              <a:rPr lang="de-DE" sz="1200" dirty="0" err="1" smtClean="0">
                <a:latin typeface="Whitman" panose="02000503060000020004" pitchFamily="2" charset="0"/>
              </a:rPr>
              <a:t>Brüchert</a:t>
            </a:r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98" y="2227812"/>
            <a:ext cx="2614353" cy="34858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11" y="2227811"/>
            <a:ext cx="2881745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90349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Stolpersteine in Mainz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5594" y="1862052"/>
            <a:ext cx="3333404" cy="4073236"/>
          </a:xfrm>
        </p:spPr>
        <p:txBody>
          <a:bodyPr>
            <a:normAutofit/>
          </a:bodyPr>
          <a:lstStyle/>
          <a:p>
            <a:pPr algn="l"/>
            <a:r>
              <a:rPr lang="de-DE" dirty="0" smtClean="0">
                <a:latin typeface="Whitman" panose="02000503060000020004" pitchFamily="2" charset="0"/>
              </a:rPr>
              <a:t>Stand: Mai 2018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202 Stolpersteine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 1 Stolperschwelle </a:t>
            </a:r>
          </a:p>
          <a:p>
            <a:pPr algn="l"/>
            <a:endParaRPr lang="de-DE" dirty="0" smtClean="0">
              <a:latin typeface="Whitman" panose="02000503060000020004" pitchFamily="2" charset="0"/>
            </a:endParaRPr>
          </a:p>
          <a:p>
            <a:pPr algn="l"/>
            <a:r>
              <a:rPr lang="de-DE" dirty="0" smtClean="0">
                <a:latin typeface="Whitman" panose="02000503060000020004" pitchFamily="2" charset="0"/>
              </a:rPr>
              <a:t>Prominentes Beispiel: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5. März 2013: Steine für Eugen und Alice Salomon und die Kinder Alfred und Erwin 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Eugen Salomon: Einer der Gründer vom 1. FSV Mainz 05</a:t>
            </a:r>
          </a:p>
          <a:p>
            <a:pPr algn="l"/>
            <a:endParaRPr lang="de-DE" sz="2000" dirty="0">
              <a:latin typeface="Whitman" panose="02000503060000020004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535381"/>
            <a:ext cx="2914997" cy="21862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856" y="2535382"/>
            <a:ext cx="2506287" cy="334171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237018" y="4863221"/>
            <a:ext cx="2648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Whitman" panose="02000503060000020004" pitchFamily="2" charset="0"/>
              </a:rPr>
              <a:t>Serge Salomon, </a:t>
            </a:r>
            <a:r>
              <a:rPr lang="de-DE" sz="1200" dirty="0" smtClean="0">
                <a:latin typeface="Whitman" panose="02000503060000020004" pitchFamily="2" charset="0"/>
              </a:rPr>
              <a:t>Enkel </a:t>
            </a:r>
            <a:r>
              <a:rPr lang="de-DE" sz="1200" dirty="0">
                <a:latin typeface="Whitman" panose="02000503060000020004" pitchFamily="2" charset="0"/>
              </a:rPr>
              <a:t>von Eugen </a:t>
            </a:r>
            <a:r>
              <a:rPr lang="de-DE" sz="1200" dirty="0" smtClean="0">
                <a:latin typeface="Whitman" panose="02000503060000020004" pitchFamily="2" charset="0"/>
              </a:rPr>
              <a:t>Salomon mit Foto seiner Großeltern.</a:t>
            </a:r>
          </a:p>
          <a:p>
            <a:r>
              <a:rPr lang="de-DE" sz="1200" dirty="0">
                <a:latin typeface="Whitman" panose="02000503060000020004" pitchFamily="2" charset="0"/>
              </a:rPr>
              <a:t>CC BY-SA 4.0, Hedwig </a:t>
            </a:r>
            <a:r>
              <a:rPr lang="de-DE" sz="1200" dirty="0" err="1">
                <a:latin typeface="Whitman" panose="02000503060000020004" pitchFamily="2" charset="0"/>
              </a:rPr>
              <a:t>Brüchert</a:t>
            </a:r>
            <a:endParaRPr lang="de-DE" sz="1200" dirty="0">
              <a:latin typeface="Whitman" panose="02000503060000020004" pitchFamily="2" charset="0"/>
            </a:endParaRP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63" y="6048532"/>
            <a:ext cx="505031" cy="5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48938" y="1147301"/>
            <a:ext cx="9144000" cy="831128"/>
          </a:xfrm>
        </p:spPr>
        <p:txBody>
          <a:bodyPr>
            <a:normAutofit fontScale="90000"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Mainzer Stolpersteine in </a:t>
            </a:r>
            <a:r>
              <a:rPr lang="de-DE" sz="4000" dirty="0" smtClean="0">
                <a:latin typeface="SimpleStd-Bold" panose="02000509020000020004" pitchFamily="49" charset="0"/>
              </a:rPr>
              <a:t>Wikipedia</a:t>
            </a:r>
            <a:r>
              <a:rPr lang="de-DE" sz="4000" dirty="0">
                <a:latin typeface="SimpleStd-Bold" panose="02000509020000020004" pitchFamily="49" charset="0"/>
              </a:rPr>
              <a:t/>
            </a:r>
            <a:br>
              <a:rPr lang="de-DE" sz="4000" dirty="0">
                <a:latin typeface="SimpleStd-Bold" panose="02000509020000020004" pitchFamily="49" charset="0"/>
              </a:rPr>
            </a:br>
            <a:r>
              <a:rPr lang="de-DE" sz="1200" dirty="0" smtClean="0">
                <a:latin typeface="SimpleStd-Bold" panose="02000509020000020004" pitchFamily="49" charset="0"/>
              </a:rPr>
              <a:t/>
            </a:r>
            <a:br>
              <a:rPr lang="de-DE" sz="1200" dirty="0" smtClean="0">
                <a:latin typeface="SimpleStd-Bold" panose="02000509020000020004" pitchFamily="49" charset="0"/>
              </a:rPr>
            </a:br>
            <a:r>
              <a:rPr lang="de-DE" sz="1800" dirty="0" smtClean="0">
                <a:latin typeface="SimpleStd-Bold" panose="02000509020000020004" pitchFamily="49" charset="0"/>
              </a:rPr>
              <a:t>https</a:t>
            </a:r>
            <a:r>
              <a:rPr lang="de-DE" sz="1800" dirty="0">
                <a:latin typeface="SimpleStd-Bold" panose="02000509020000020004" pitchFamily="49" charset="0"/>
              </a:rPr>
              <a:t>://de.wikipedia.org/wiki/Liste_der_Stolpersteine_in_Mainz</a:t>
            </a:r>
            <a:endParaRPr lang="de-DE" sz="1800" dirty="0">
              <a:latin typeface="SimpleStd-Bold" panose="02000509020000020004" pitchFamily="49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33" y="2843403"/>
            <a:ext cx="8096597" cy="183966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879545" y="3995494"/>
            <a:ext cx="1356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Grafik: CC0 </a:t>
            </a:r>
            <a:r>
              <a:rPr lang="de-DE" sz="1400" dirty="0"/>
              <a:t>1.0</a:t>
            </a: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2610197" y="5348627"/>
            <a:ext cx="6816435" cy="563935"/>
          </a:xfrm>
        </p:spPr>
        <p:txBody>
          <a:bodyPr>
            <a:normAutofit fontScale="70000" lnSpcReduction="20000"/>
          </a:bodyPr>
          <a:lstStyle/>
          <a:p>
            <a:r>
              <a:rPr lang="de-DE" sz="2300" b="1" dirty="0" smtClean="0">
                <a:latin typeface="Whitman" panose="02000503060000020004" pitchFamily="2" charset="0"/>
              </a:rPr>
              <a:t>Alle weiteren Daten liegen im Datenportal von </a:t>
            </a:r>
            <a:r>
              <a:rPr lang="de-DE" sz="2300" b="1" dirty="0" err="1" smtClean="0">
                <a:latin typeface="Whitman" panose="02000503060000020004" pitchFamily="2" charset="0"/>
              </a:rPr>
              <a:t>Coding</a:t>
            </a:r>
            <a:r>
              <a:rPr lang="de-DE" sz="2300" b="1" dirty="0" smtClean="0">
                <a:latin typeface="Whitman" panose="02000503060000020004" pitchFamily="2" charset="0"/>
              </a:rPr>
              <a:t> da Vinci.</a:t>
            </a:r>
          </a:p>
          <a:p>
            <a:r>
              <a:rPr lang="de-DE" sz="2300" dirty="0">
                <a:latin typeface="SimpleStd-Bold" panose="02000509020000020004" pitchFamily="49" charset="0"/>
              </a:rPr>
              <a:t>https://codingdavinci.de/daten/</a:t>
            </a:r>
          </a:p>
        </p:txBody>
      </p:sp>
    </p:spTree>
    <p:extLst>
      <p:ext uri="{BB962C8B-B14F-4D97-AF65-F5344CB8AC3E}">
        <p14:creationId xmlns:p14="http://schemas.microsoft.com/office/powerpoint/2010/main" val="103004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Textdateien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130531" y="2136372"/>
            <a:ext cx="3956858" cy="4073236"/>
          </a:xfrm>
        </p:spPr>
        <p:txBody>
          <a:bodyPr>
            <a:normAutofit/>
          </a:bodyPr>
          <a:lstStyle/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Rund 40 Lebensläufe und </a:t>
            </a:r>
            <a:r>
              <a:rPr lang="de-DE" sz="2000" dirty="0" smtClean="0">
                <a:latin typeface="Whitman" panose="02000503060000020004" pitchFamily="2" charset="0"/>
              </a:rPr>
              <a:t>Erinnerungen (</a:t>
            </a:r>
            <a:r>
              <a:rPr lang="de-DE" sz="2000" dirty="0" err="1" smtClean="0">
                <a:latin typeface="Whitman" panose="02000503060000020004" pitchFamily="2" charset="0"/>
              </a:rPr>
              <a:t>txt</a:t>
            </a:r>
            <a:r>
              <a:rPr lang="de-DE" sz="2000" dirty="0" smtClean="0">
                <a:latin typeface="Whitman" panose="02000503060000020004" pitchFamily="2" charset="0"/>
              </a:rPr>
              <a:t>-Format)</a:t>
            </a:r>
            <a:endParaRPr lang="de-DE" sz="2000" dirty="0" smtClean="0">
              <a:latin typeface="Whitman" panose="02000503060000020004" pitchFamily="2" charset="0"/>
            </a:endParaRPr>
          </a:p>
          <a:p>
            <a:pPr algn="l"/>
            <a:r>
              <a:rPr lang="de-DE" sz="1600" dirty="0" smtClean="0">
                <a:latin typeface="Whitman" panose="02000503060000020004" pitchFamily="2" charset="0"/>
              </a:rPr>
              <a:t>Die Texte wurden bei der </a:t>
            </a:r>
            <a:r>
              <a:rPr lang="de-DE" sz="1600" dirty="0">
                <a:latin typeface="Whitman" panose="02000503060000020004" pitchFamily="2" charset="0"/>
              </a:rPr>
              <a:t>V</a:t>
            </a:r>
            <a:r>
              <a:rPr lang="de-DE" sz="1600" dirty="0" smtClean="0">
                <a:latin typeface="Whitman" panose="02000503060000020004" pitchFamily="2" charset="0"/>
              </a:rPr>
              <a:t>erlegung eines </a:t>
            </a:r>
            <a:r>
              <a:rPr lang="de-DE" sz="1600" dirty="0" smtClean="0">
                <a:latin typeface="Whitman" panose="02000503060000020004" pitchFamily="2" charset="0"/>
              </a:rPr>
              <a:t>Stolpersteines </a:t>
            </a:r>
            <a:r>
              <a:rPr lang="de-DE" sz="1600" dirty="0" smtClean="0">
                <a:latin typeface="Whitman" panose="02000503060000020004" pitchFamily="2" charset="0"/>
              </a:rPr>
              <a:t>meist von Angehörigen, vorgetragen. Sie beruhen auf </a:t>
            </a:r>
            <a:r>
              <a:rPr lang="de-DE" sz="1600" dirty="0" smtClean="0">
                <a:latin typeface="Whitman" panose="02000503060000020004" pitchFamily="2" charset="0"/>
              </a:rPr>
              <a:t>historischen Recherchen</a:t>
            </a:r>
            <a:r>
              <a:rPr lang="de-DE" sz="1600" dirty="0" smtClean="0">
                <a:latin typeface="Whitman" panose="02000503060000020004" pitchFamily="2" charset="0"/>
              </a:rPr>
              <a:t>, oft im Mainzer Stadtarchiv, oder privaten Erinnerungen.</a:t>
            </a:r>
          </a:p>
          <a:p>
            <a:pPr algn="l"/>
            <a:r>
              <a:rPr lang="de-DE" sz="1600" dirty="0" smtClean="0">
                <a:latin typeface="Whitman" panose="02000503060000020004" pitchFamily="2" charset="0"/>
              </a:rPr>
              <a:t>Oben stehen immer der Namen, der auf den Stolpersteinen steht und die Adresse der Verlegung, damit der Text eindeutig zugewiesen werden kann.</a:t>
            </a:r>
          </a:p>
          <a:p>
            <a:pPr algn="l"/>
            <a:r>
              <a:rPr lang="de-DE" sz="1600" dirty="0" smtClean="0">
                <a:latin typeface="Whitman" panose="02000503060000020004" pitchFamily="2" charset="0"/>
              </a:rPr>
              <a:t>Es folgt der Name des/r Autors/in.</a:t>
            </a:r>
          </a:p>
          <a:p>
            <a:pPr algn="l"/>
            <a:r>
              <a:rPr lang="de-DE" sz="1600" dirty="0" smtClean="0">
                <a:latin typeface="Whitman" panose="02000503060000020004" pitchFamily="2" charset="0"/>
              </a:rPr>
              <a:t>Die Längen der Texte variieren stark.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376">
            <a:off x="6755128" y="2236124"/>
            <a:ext cx="3864413" cy="41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9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Alte Fotos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1152218" y="2793079"/>
            <a:ext cx="2718262" cy="3079390"/>
          </a:xfrm>
        </p:spPr>
        <p:txBody>
          <a:bodyPr>
            <a:normAutofit/>
          </a:bodyPr>
          <a:lstStyle/>
          <a:p>
            <a:pPr algn="l"/>
            <a:endParaRPr lang="de-DE" dirty="0" smtClean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Auf den alten Fotos sind die Ermordeten und  Menschen oder Orte, zu denen sie in </a:t>
            </a:r>
            <a:r>
              <a:rPr lang="de-DE" sz="2000" dirty="0">
                <a:latin typeface="Whitman" panose="02000503060000020004" pitchFamily="2" charset="0"/>
              </a:rPr>
              <a:t>V</a:t>
            </a:r>
            <a:r>
              <a:rPr lang="de-DE" sz="2000" dirty="0" smtClean="0">
                <a:latin typeface="Whitman" panose="02000503060000020004" pitchFamily="2" charset="0"/>
              </a:rPr>
              <a:t>erbindung standen, zu sehen</a:t>
            </a:r>
            <a:r>
              <a:rPr lang="de-DE" sz="2000" dirty="0" smtClean="0">
                <a:latin typeface="Whitman" panose="02000503060000020004" pitchFamily="2" charset="0"/>
              </a:rPr>
              <a:t>.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(Formate: </a:t>
            </a:r>
            <a:r>
              <a:rPr lang="de-DE" sz="2000" dirty="0" err="1" smtClean="0">
                <a:latin typeface="Whitman" panose="02000503060000020004" pitchFamily="2" charset="0"/>
              </a:rPr>
              <a:t>jpg</a:t>
            </a:r>
            <a:r>
              <a:rPr lang="de-DE" sz="2000" dirty="0" smtClean="0">
                <a:latin typeface="Whitman" panose="02000503060000020004" pitchFamily="2" charset="0"/>
              </a:rPr>
              <a:t>, </a:t>
            </a:r>
            <a:r>
              <a:rPr lang="de-DE" sz="2000" dirty="0" err="1" smtClean="0">
                <a:latin typeface="Whitman" panose="02000503060000020004" pitchFamily="2" charset="0"/>
              </a:rPr>
              <a:t>tif</a:t>
            </a:r>
            <a:r>
              <a:rPr lang="de-DE" sz="2000" dirty="0" smtClean="0">
                <a:latin typeface="Whitman" panose="02000503060000020004" pitchFamily="2" charset="0"/>
              </a:rPr>
              <a:t>, </a:t>
            </a:r>
            <a:r>
              <a:rPr lang="de-DE" sz="2000" dirty="0" err="1" smtClean="0">
                <a:latin typeface="Whitman" panose="02000503060000020004" pitchFamily="2" charset="0"/>
              </a:rPr>
              <a:t>png</a:t>
            </a:r>
            <a:r>
              <a:rPr lang="de-DE" sz="2000" dirty="0" smtClean="0">
                <a:latin typeface="Whitman" panose="02000503060000020004" pitchFamily="2" charset="0"/>
              </a:rPr>
              <a:t>)</a:t>
            </a:r>
            <a:endParaRPr lang="de-DE" sz="2000" dirty="0" smtClean="0">
              <a:latin typeface="Whitman" panose="02000503060000020004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926989" y="2146748"/>
            <a:ext cx="264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Whitman" panose="02000503060000020004" pitchFamily="2" charset="0"/>
              </a:rPr>
              <a:t>Berta Erlanger</a:t>
            </a:r>
          </a:p>
          <a:p>
            <a:r>
              <a:rPr lang="de-DE" sz="1200" dirty="0" smtClean="0">
                <a:latin typeface="Whitman" panose="02000503060000020004" pitchFamily="2" charset="0"/>
              </a:rPr>
              <a:t>Bild: CC0 </a:t>
            </a:r>
            <a:r>
              <a:rPr lang="de-DE" sz="1200" dirty="0">
                <a:latin typeface="Whitman" panose="02000503060000020004" pitchFamily="2" charset="0"/>
              </a:rPr>
              <a:t>1.0 Universell</a:t>
            </a: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3023">
            <a:off x="4627287" y="3175904"/>
            <a:ext cx="2230096" cy="31251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27357" y="2634448"/>
            <a:ext cx="167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Whitman" panose="02000503060000020004" pitchFamily="2" charset="0"/>
              </a:rPr>
              <a:t>Möbelhaus Epstein</a:t>
            </a:r>
          </a:p>
          <a:p>
            <a:r>
              <a:rPr lang="de-DE" sz="1200" dirty="0" smtClean="0">
                <a:latin typeface="Whitman" panose="02000503060000020004" pitchFamily="2" charset="0"/>
              </a:rPr>
              <a:t>Bild: CC0 </a:t>
            </a:r>
            <a:r>
              <a:rPr lang="de-DE" sz="1200" dirty="0">
                <a:latin typeface="Whitman" panose="02000503060000020004" pitchFamily="2" charset="0"/>
              </a:rPr>
              <a:t>1.0 Universell</a:t>
            </a: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63">
            <a:off x="6797359" y="4017725"/>
            <a:ext cx="2672093" cy="214913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9660948" y="4393078"/>
            <a:ext cx="2065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Whitman" panose="02000503060000020004" pitchFamily="2" charset="0"/>
              </a:rPr>
              <a:t>Lehrerkollegium der Jüdischen Bezirksschule </a:t>
            </a:r>
            <a:r>
              <a:rPr lang="de-DE" sz="1200" dirty="0" smtClean="0">
                <a:latin typeface="Whitman" panose="02000503060000020004" pitchFamily="2" charset="0"/>
              </a:rPr>
              <a:t>Mainz</a:t>
            </a:r>
          </a:p>
          <a:p>
            <a:r>
              <a:rPr lang="de-DE" sz="1200" dirty="0" smtClean="0">
                <a:latin typeface="Whitman" panose="02000503060000020004" pitchFamily="2" charset="0"/>
              </a:rPr>
              <a:t>Bild: CC0 </a:t>
            </a:r>
            <a:r>
              <a:rPr lang="de-DE" sz="1200" dirty="0">
                <a:latin typeface="Whitman" panose="02000503060000020004" pitchFamily="2" charset="0"/>
              </a:rPr>
              <a:t>1.0 Universell</a:t>
            </a: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592">
            <a:off x="7140074" y="1891259"/>
            <a:ext cx="1609205" cy="21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8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Neue Fotos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889463" y="1978430"/>
            <a:ext cx="3530116" cy="415636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Die neuen Fotos dokumentieren meist die Verlegung eines Stolpersteines. Zu sehen sind: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Angehörige </a:t>
            </a:r>
            <a:r>
              <a:rPr lang="de-DE" sz="2000" dirty="0" smtClean="0">
                <a:latin typeface="Whitman" panose="02000503060000020004" pitchFamily="2" charset="0"/>
              </a:rPr>
              <a:t>und Freunde der Ermordeten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Abgeordnete der Stadt Mainz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Spender </a:t>
            </a:r>
            <a:endParaRPr lang="de-DE" sz="2000" dirty="0" smtClean="0">
              <a:latin typeface="Whitman" panose="0200050306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Der </a:t>
            </a:r>
            <a:r>
              <a:rPr lang="de-DE" sz="2000" dirty="0">
                <a:latin typeface="Whitman" panose="02000503060000020004" pitchFamily="2" charset="0"/>
              </a:rPr>
              <a:t>Künstler Gunter </a:t>
            </a:r>
            <a:r>
              <a:rPr lang="de-DE" sz="2000" dirty="0" err="1" smtClean="0">
                <a:latin typeface="Whitman" panose="02000503060000020004" pitchFamily="2" charset="0"/>
              </a:rPr>
              <a:t>Demnig</a:t>
            </a:r>
            <a:r>
              <a:rPr lang="de-DE" sz="2000" dirty="0" smtClean="0">
                <a:latin typeface="Whitman" panose="02000503060000020004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Oft  findet im Anschluss eine kleine Feier statt.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Whitman" panose="02000503060000020004" pitchFamily="2" charset="0"/>
              </a:rPr>
              <a:t>Gedenkfeier am </a:t>
            </a:r>
            <a:r>
              <a:rPr lang="de-DE" sz="2000" dirty="0">
                <a:latin typeface="Whitman" panose="02000503060000020004" pitchFamily="2" charset="0"/>
              </a:rPr>
              <a:t>29. Januar </a:t>
            </a:r>
            <a:r>
              <a:rPr lang="de-DE" sz="2000" dirty="0" smtClean="0">
                <a:latin typeface="Whitman" panose="02000503060000020004" pitchFamily="2" charset="0"/>
              </a:rPr>
              <a:t>2017 für Eugen Salomons, Mitbegründer </a:t>
            </a:r>
            <a:r>
              <a:rPr lang="de-DE" sz="2000" dirty="0">
                <a:latin typeface="Whitman" panose="02000503060000020004" pitchFamily="2" charset="0"/>
              </a:rPr>
              <a:t>von Mainz 05</a:t>
            </a:r>
            <a:r>
              <a:rPr lang="de-DE" sz="2000" dirty="0" smtClean="0">
                <a:latin typeface="Whitman" panose="02000503060000020004" pitchFamily="2" charset="0"/>
              </a:rPr>
              <a:t>.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Format: </a:t>
            </a:r>
            <a:r>
              <a:rPr lang="de-DE" sz="2000" dirty="0" err="1" smtClean="0">
                <a:latin typeface="Whitman" panose="02000503060000020004" pitchFamily="2" charset="0"/>
              </a:rPr>
              <a:t>jpg</a:t>
            </a:r>
            <a:endParaRPr lang="de-DE" sz="2000" dirty="0">
              <a:latin typeface="Whitman" panose="02000503060000020004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818176" y="3143176"/>
            <a:ext cx="1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Whitman" panose="02000503060000020004" pitchFamily="2" charset="0"/>
              </a:rPr>
              <a:t>Feier mit Familie und Freunden im Anschluss an die Verlegung.</a:t>
            </a:r>
          </a:p>
          <a:p>
            <a:r>
              <a:rPr lang="de-DE" sz="1200" dirty="0">
                <a:latin typeface="Whitman" panose="02000503060000020004" pitchFamily="2" charset="0"/>
              </a:rPr>
              <a:t>Foto: CC BY-SA 4.0, </a:t>
            </a:r>
            <a:endParaRPr lang="de-DE" sz="1200" dirty="0" smtClean="0">
              <a:latin typeface="Whitman" panose="02000503060000020004" pitchFamily="2" charset="0"/>
            </a:endParaRPr>
          </a:p>
          <a:p>
            <a:r>
              <a:rPr lang="de-DE" sz="1200" dirty="0" smtClean="0">
                <a:latin typeface="Whitman" panose="02000503060000020004" pitchFamily="2" charset="0"/>
              </a:rPr>
              <a:t>Hedwig </a:t>
            </a:r>
            <a:r>
              <a:rPr lang="de-DE" sz="1200" dirty="0" err="1">
                <a:latin typeface="Whitman" panose="02000503060000020004" pitchFamily="2" charset="0"/>
              </a:rPr>
              <a:t>Brüchert</a:t>
            </a:r>
            <a:endParaRPr lang="de-DE" sz="1200" dirty="0">
              <a:latin typeface="Whitman" panose="02000503060000020004" pitchFamily="2" charset="0"/>
            </a:endParaRP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56051" y="2727678"/>
            <a:ext cx="2409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latin typeface="Whitman" panose="02000503060000020004" pitchFamily="2" charset="0"/>
              </a:rPr>
              <a:t>Serge Salomon mit Familie und die Mainzer </a:t>
            </a:r>
            <a:r>
              <a:rPr lang="de-DE" sz="1200" dirty="0">
                <a:latin typeface="Whitman" panose="02000503060000020004" pitchFamily="2" charset="0"/>
              </a:rPr>
              <a:t>Kulturdezernentin Marianne </a:t>
            </a:r>
            <a:r>
              <a:rPr lang="de-DE" sz="1200" dirty="0" err="1" smtClean="0">
                <a:latin typeface="Whitman" panose="02000503060000020004" pitchFamily="2" charset="0"/>
              </a:rPr>
              <a:t>Grosse</a:t>
            </a:r>
            <a:r>
              <a:rPr lang="de-DE" sz="1200" dirty="0" smtClean="0">
                <a:latin typeface="Whitman" panose="02000503060000020004" pitchFamily="2" charset="0"/>
              </a:rPr>
              <a:t>, Foto: CC BY-SA 4.0, Hedwig </a:t>
            </a:r>
            <a:r>
              <a:rPr lang="de-DE" sz="1200" dirty="0" err="1" smtClean="0">
                <a:latin typeface="Whitman" panose="02000503060000020004" pitchFamily="2" charset="0"/>
              </a:rPr>
              <a:t>Brüchert</a:t>
            </a:r>
            <a:endParaRPr lang="de-DE" sz="1200" dirty="0" smtClean="0">
              <a:latin typeface="Whitman" panose="02000503060000020004" pitchFamily="2" charset="0"/>
            </a:endParaRPr>
          </a:p>
          <a:p>
            <a:endParaRPr lang="de-DE" sz="1200" dirty="0">
              <a:latin typeface="Whitman" panose="02000503060000020004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868966" y="4998902"/>
            <a:ext cx="206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Whitman" panose="02000503060000020004" pitchFamily="2" charset="0"/>
              </a:rPr>
              <a:t>Spiel Mainz 05 gegen Borussia </a:t>
            </a:r>
            <a:r>
              <a:rPr lang="de-DE" sz="1200" dirty="0" smtClean="0">
                <a:latin typeface="Whitman" panose="02000503060000020004" pitchFamily="2" charset="0"/>
              </a:rPr>
              <a:t>Dortmund, Gedenken an Eugen Salomon, Mitgründer </a:t>
            </a:r>
            <a:r>
              <a:rPr lang="de-DE" sz="1200" dirty="0">
                <a:latin typeface="Whitman" panose="02000503060000020004" pitchFamily="2" charset="0"/>
              </a:rPr>
              <a:t>von Mainz </a:t>
            </a:r>
            <a:r>
              <a:rPr lang="de-DE" sz="1200" dirty="0" smtClean="0">
                <a:latin typeface="Whitman" panose="02000503060000020004" pitchFamily="2" charset="0"/>
              </a:rPr>
              <a:t>05, Foto: </a:t>
            </a:r>
            <a:r>
              <a:rPr lang="de-DE" sz="1200" dirty="0">
                <a:latin typeface="Whitman" panose="02000503060000020004" pitchFamily="2" charset="0"/>
              </a:rPr>
              <a:t>CC BY-SA 4.0, Mainzer </a:t>
            </a:r>
            <a:r>
              <a:rPr lang="de-DE" sz="1200" dirty="0" err="1" smtClean="0">
                <a:latin typeface="Whitman" panose="02000503060000020004" pitchFamily="2" charset="0"/>
              </a:rPr>
              <a:t>Handkäsmafia</a:t>
            </a:r>
            <a:endParaRPr lang="de-DE" sz="1200" dirty="0">
              <a:latin typeface="Whitman" panose="02000503060000020004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317">
            <a:off x="4564818" y="4093615"/>
            <a:ext cx="2942548" cy="22069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758">
            <a:off x="7379852" y="4579473"/>
            <a:ext cx="2489243" cy="185451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452">
            <a:off x="7647224" y="2693695"/>
            <a:ext cx="2103497" cy="15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1711" r="20219" b="19872"/>
          <a:stretch/>
        </p:blipFill>
        <p:spPr>
          <a:xfrm rot="206041">
            <a:off x="9298104" y="912610"/>
            <a:ext cx="2364249" cy="30303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965">
            <a:off x="8033039" y="2053245"/>
            <a:ext cx="1777289" cy="24439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Dokumente 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792481" y="2144685"/>
            <a:ext cx="4045526" cy="40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>
                <a:latin typeface="Whitman" panose="02000503060000020004" pitchFamily="2" charset="0"/>
              </a:rPr>
              <a:t>Studien- und Sittenzeugnis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Geburtsurkunden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Familienstammbuch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Gemeinderegister</a:t>
            </a:r>
            <a:endParaRPr lang="de-DE" sz="2000" dirty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Deportationsurkunden </a:t>
            </a:r>
            <a:r>
              <a:rPr lang="de-DE" sz="2000" dirty="0">
                <a:latin typeface="Whitman" panose="02000503060000020004" pitchFamily="2" charset="0"/>
              </a:rPr>
              <a:t>und -</a:t>
            </a:r>
            <a:r>
              <a:rPr lang="de-DE" sz="2000" dirty="0" smtClean="0">
                <a:latin typeface="Whitman" panose="02000503060000020004" pitchFamily="2" charset="0"/>
              </a:rPr>
              <a:t>listen</a:t>
            </a:r>
            <a:endParaRPr lang="de-DE" sz="2000" dirty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Heiratsurkunden</a:t>
            </a: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Vermisstenanzeigen</a:t>
            </a:r>
            <a:endParaRPr lang="de-DE" sz="2000" dirty="0" smtClean="0">
              <a:latin typeface="Whitman" panose="02000503060000020004" pitchFamily="2" charset="0"/>
            </a:endParaRPr>
          </a:p>
          <a:p>
            <a:pPr algn="l"/>
            <a:r>
              <a:rPr lang="de-DE" sz="2000" dirty="0">
                <a:latin typeface="Whitman" panose="02000503060000020004" pitchFamily="2" charset="0"/>
              </a:rPr>
              <a:t>Bescheinigung für Wiedergutmachung</a:t>
            </a:r>
          </a:p>
          <a:p>
            <a:pPr algn="l"/>
            <a:endParaRPr lang="de-DE" sz="2000" dirty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Formate: </a:t>
            </a:r>
            <a:r>
              <a:rPr lang="de-DE" sz="2000" dirty="0" err="1" smtClean="0">
                <a:latin typeface="Whitman" panose="02000503060000020004" pitchFamily="2" charset="0"/>
              </a:rPr>
              <a:t>jpg</a:t>
            </a:r>
            <a:r>
              <a:rPr lang="de-DE" sz="2000" dirty="0" smtClean="0">
                <a:latin typeface="Whitman" panose="02000503060000020004" pitchFamily="2" charset="0"/>
              </a:rPr>
              <a:t>, </a:t>
            </a:r>
            <a:r>
              <a:rPr lang="de-DE" sz="2000" dirty="0" err="1" smtClean="0">
                <a:latin typeface="Whitman" panose="02000503060000020004" pitchFamily="2" charset="0"/>
              </a:rPr>
              <a:t>tif</a:t>
            </a:r>
            <a:endParaRPr lang="de-DE" sz="2000" dirty="0" smtClean="0">
              <a:latin typeface="Whitman" panose="02000503060000020004" pitchFamily="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013026" y="6182736"/>
            <a:ext cx="1309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latin typeface="Whitman" panose="02000503060000020004" pitchFamily="2" charset="0"/>
              </a:rPr>
              <a:t>CC0 </a:t>
            </a:r>
            <a:r>
              <a:rPr lang="de-DE" sz="1000" dirty="0">
                <a:latin typeface="Whitman" panose="02000503060000020004" pitchFamily="2" charset="0"/>
              </a:rPr>
              <a:t>1.0 Universell</a:t>
            </a:r>
          </a:p>
          <a:p>
            <a:endParaRPr lang="de-DE" sz="1000" dirty="0">
              <a:latin typeface="Whitman" panose="02000503060000020004" pitchFamily="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70"/>
          <a:stretch/>
        </p:blipFill>
        <p:spPr>
          <a:xfrm rot="689751">
            <a:off x="4900894" y="2224117"/>
            <a:ext cx="2903738" cy="22931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7281">
            <a:off x="6908814" y="3450150"/>
            <a:ext cx="2078286" cy="285784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871">
            <a:off x="9166122" y="3146528"/>
            <a:ext cx="1771243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06975"/>
            <a:ext cx="9144000" cy="831128"/>
          </a:xfrm>
        </p:spPr>
        <p:txBody>
          <a:bodyPr>
            <a:normAutofit/>
          </a:bodyPr>
          <a:lstStyle/>
          <a:p>
            <a:r>
              <a:rPr lang="de-DE" sz="4000" dirty="0" smtClean="0">
                <a:latin typeface="SimpleStd-Bold" panose="02000509020000020004" pitchFamily="49" charset="0"/>
              </a:rPr>
              <a:t>Verwandte </a:t>
            </a:r>
            <a:r>
              <a:rPr lang="de-DE" sz="4000" dirty="0" smtClean="0">
                <a:latin typeface="SimpleStd-Bold" panose="02000509020000020004" pitchFamily="49" charset="0"/>
              </a:rPr>
              <a:t>Datenquellen </a:t>
            </a:r>
            <a:endParaRPr lang="de-DE" sz="4000" dirty="0">
              <a:latin typeface="SimpleStd-Bold" panose="02000509020000020004" pitchFamily="49" charset="0"/>
            </a:endParaRPr>
          </a:p>
        </p:txBody>
      </p:sp>
      <p:sp>
        <p:nvSpPr>
          <p:cNvPr id="7" name="Untertitel 2"/>
          <p:cNvSpPr txBox="1">
            <a:spLocks/>
          </p:cNvSpPr>
          <p:nvPr/>
        </p:nvSpPr>
        <p:spPr>
          <a:xfrm>
            <a:off x="809107" y="1943107"/>
            <a:ext cx="4045526" cy="458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Nachlass Oppenheim:</a:t>
            </a:r>
          </a:p>
          <a:p>
            <a:pPr algn="l"/>
            <a:r>
              <a:rPr lang="de-DE" sz="1400" dirty="0">
                <a:latin typeface="Whitman" panose="02000503060000020004" pitchFamily="2" charset="0"/>
              </a:rPr>
              <a:t>https://faust.mainz.de/indsuch.FAU?sid=3D78B7CC2&amp;dm=1&amp;ind=1</a:t>
            </a:r>
            <a:endParaRPr lang="de-DE" sz="1400" dirty="0">
              <a:latin typeface="Whitman" panose="02000503060000020004" pitchFamily="2" charset="0"/>
            </a:endParaRPr>
          </a:p>
          <a:p>
            <a:pPr algn="l"/>
            <a:r>
              <a:rPr lang="de-DE" sz="1400" dirty="0">
                <a:latin typeface="Whitman" panose="02000503060000020004" pitchFamily="2" charset="0"/>
              </a:rPr>
              <a:t>Lizenz: CC BY-SA </a:t>
            </a:r>
            <a:r>
              <a:rPr lang="de-DE" sz="1400" dirty="0" smtClean="0">
                <a:latin typeface="Whitman" panose="02000503060000020004" pitchFamily="2" charset="0"/>
              </a:rPr>
              <a:t>4.0, Stadtarchiv Mainz</a:t>
            </a:r>
          </a:p>
          <a:p>
            <a:pPr algn="l"/>
            <a:endParaRPr lang="de-DE" sz="2000" dirty="0" smtClean="0">
              <a:latin typeface="Whitman" panose="02000503060000020004" pitchFamily="2" charset="0"/>
            </a:endParaRPr>
          </a:p>
          <a:p>
            <a:pPr algn="l"/>
            <a:r>
              <a:rPr lang="de-DE" sz="2000" dirty="0" err="1" smtClean="0">
                <a:latin typeface="Whitman" panose="02000503060000020004" pitchFamily="2" charset="0"/>
              </a:rPr>
              <a:t>OpenStreetMap</a:t>
            </a:r>
            <a:r>
              <a:rPr lang="de-DE" sz="2000" dirty="0" smtClean="0">
                <a:latin typeface="Whitman" panose="02000503060000020004" pitchFamily="2" charset="0"/>
              </a:rPr>
              <a:t>:</a:t>
            </a:r>
          </a:p>
          <a:p>
            <a:pPr algn="l"/>
            <a:r>
              <a:rPr lang="de-DE" sz="1400" dirty="0">
                <a:latin typeface="Whitman" panose="02000503060000020004" pitchFamily="2" charset="0"/>
              </a:rPr>
              <a:t>https://tools.wmflabs.org/osm4wiki/cgi-bin/wiki/wiki-osm.pl?project=de&amp;article=Liste_der_Stolpersteine_in_Mainz</a:t>
            </a:r>
            <a:endParaRPr lang="de-DE" sz="1400" dirty="0" smtClean="0">
              <a:latin typeface="Whitman" panose="02000503060000020004" pitchFamily="2" charset="0"/>
            </a:endParaRPr>
          </a:p>
          <a:p>
            <a:pPr algn="l"/>
            <a:endParaRPr lang="de-DE" sz="1400" dirty="0">
              <a:latin typeface="Whitman" panose="02000503060000020004" pitchFamily="2" charset="0"/>
            </a:endParaRPr>
          </a:p>
          <a:p>
            <a:pPr algn="l"/>
            <a:r>
              <a:rPr lang="de-DE" sz="2000" dirty="0" smtClean="0">
                <a:latin typeface="Whitman" panose="02000503060000020004" pitchFamily="2" charset="0"/>
              </a:rPr>
              <a:t>Historisches Häuserbuch</a:t>
            </a:r>
          </a:p>
          <a:p>
            <a:pPr algn="l"/>
            <a:r>
              <a:rPr lang="de-DE" sz="1400" dirty="0">
                <a:latin typeface="Whitman" panose="02000503060000020004" pitchFamily="2" charset="0"/>
              </a:rPr>
              <a:t>https://geodaten.mainz.de/mapbender/app.php/application/mobile_a47_hist_hb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31" y="1745674"/>
            <a:ext cx="1539243" cy="153924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07" y="3324054"/>
            <a:ext cx="1495254" cy="149525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42" y="4869867"/>
            <a:ext cx="1530932" cy="15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Breitbild</PresentationFormat>
  <Paragraphs>87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SimpleStd-Bold</vt:lpstr>
      <vt:lpstr>Whitman</vt:lpstr>
      <vt:lpstr>Office</vt:lpstr>
      <vt:lpstr>Beteiligte Institutionen</vt:lpstr>
      <vt:lpstr>Stolpersteine</vt:lpstr>
      <vt:lpstr>Stolpersteine in Mainz</vt:lpstr>
      <vt:lpstr>Mainzer Stolpersteine in Wikipedia  https://de.wikipedia.org/wiki/Liste_der_Stolpersteine_in_Mainz</vt:lpstr>
      <vt:lpstr>Textdateien</vt:lpstr>
      <vt:lpstr>Alte Fotos</vt:lpstr>
      <vt:lpstr>Neue Fotos</vt:lpstr>
      <vt:lpstr>Dokumente </vt:lpstr>
      <vt:lpstr>Verwandte Datenquellen </vt:lpstr>
      <vt:lpstr>Wunschverwendungen </vt:lpstr>
    </vt:vector>
  </TitlesOfParts>
  <Company>i3mainz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Beteiligte Institutionen</dc:title>
  <dc:creator>Nicole Bruhn</dc:creator>
  <cp:lastModifiedBy>Nicole Bruhn</cp:lastModifiedBy>
  <cp:revision>56</cp:revision>
  <dcterms:created xsi:type="dcterms:W3CDTF">2018-10-16T13:50:37Z</dcterms:created>
  <dcterms:modified xsi:type="dcterms:W3CDTF">2018-10-26T15:10:57Z</dcterms:modified>
</cp:coreProperties>
</file>